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0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DF44F62-0372-7047-A117-9F9B9F81D84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5B8875E-D51F-B744-9D91-27C785E7861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Traduction accompagnée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err="1" smtClean="0"/>
              <a:t>Ilias</a:t>
            </a:r>
            <a:r>
              <a:rPr lang="fr-FR" i="1" dirty="0" smtClean="0"/>
              <a:t> </a:t>
            </a:r>
            <a:r>
              <a:rPr lang="fr-FR" i="1" dirty="0" err="1" smtClean="0"/>
              <a:t>latina</a:t>
            </a:r>
            <a:r>
              <a:rPr lang="fr-FR" dirty="0" smtClean="0"/>
              <a:t>,  vers 1028-1035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27959" y="6415386"/>
            <a:ext cx="811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Karine Fournier, collège Joseph Fontanet, pour </a:t>
            </a:r>
            <a:r>
              <a:rPr lang="fr-FR" dirty="0" err="1"/>
              <a:t>P</a:t>
            </a:r>
            <a:r>
              <a:rPr lang="fr-FR" dirty="0" err="1" smtClean="0"/>
              <a:t>eg@sus</a:t>
            </a:r>
            <a:r>
              <a:rPr lang="fr-FR" dirty="0" smtClean="0"/>
              <a:t>, académie de Grenoble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01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863" y="2551699"/>
            <a:ext cx="8589655" cy="868362"/>
          </a:xfrm>
        </p:spPr>
        <p:txBody>
          <a:bodyPr/>
          <a:lstStyle/>
          <a:p>
            <a:r>
              <a:rPr lang="fr-FR" sz="4400" i="1" dirty="0" smtClean="0"/>
              <a:t>et </a:t>
            </a:r>
            <a:r>
              <a:rPr lang="fr-FR" sz="4400" i="1" dirty="0">
                <a:solidFill>
                  <a:srgbClr val="DA42FF"/>
                </a:solidFill>
              </a:rPr>
              <a:t>patris afflicti </a:t>
            </a:r>
            <a:r>
              <a:rPr lang="fr-FR" sz="4400" i="1" dirty="0"/>
              <a:t>genibus </a:t>
            </a:r>
            <a:r>
              <a:rPr lang="fr-FR" sz="4400" i="1" dirty="0">
                <a:solidFill>
                  <a:srgbClr val="FF0000"/>
                </a:solidFill>
              </a:rPr>
              <a:t>miserere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DA42FF"/>
                </a:solidFill>
              </a:rPr>
              <a:t>precantis</a:t>
            </a:r>
            <a:endParaRPr lang="fr-FR" sz="4400" dirty="0">
              <a:solidFill>
                <a:srgbClr val="DA42FF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724337" y="2023231"/>
            <a:ext cx="645837" cy="7911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57" y="226044"/>
            <a:ext cx="1610560" cy="2415841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5704909" y="3420061"/>
            <a:ext cx="538199" cy="79859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113777" y="4476936"/>
            <a:ext cx="598073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m</a:t>
            </a:r>
            <a:r>
              <a:rPr lang="fr-FR" sz="2800" b="1" dirty="0" smtClean="0"/>
              <a:t>isereor, eris, eri: avoir pitié de</a:t>
            </a:r>
          </a:p>
          <a:p>
            <a:r>
              <a:rPr lang="fr-FR" sz="2800" b="1" dirty="0" smtClean="0"/>
              <a:t>	impératif présent </a:t>
            </a:r>
            <a:r>
              <a:rPr lang="fr-FR" sz="2800" b="1" dirty="0" smtClean="0">
                <a:solidFill>
                  <a:srgbClr val="FF0000"/>
                </a:solidFill>
              </a:rPr>
              <a:t>+</a:t>
            </a:r>
            <a:r>
              <a:rPr lang="fr-FR" sz="2800" b="1" dirty="0" smtClean="0"/>
              <a:t> génitif</a:t>
            </a:r>
            <a:endParaRPr lang="fr-FR" sz="2800" b="1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7707009" y="2023231"/>
            <a:ext cx="0" cy="7911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006300" y="1208654"/>
            <a:ext cx="28632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p</a:t>
            </a:r>
            <a:r>
              <a:rPr lang="fr-FR" sz="2800" b="1" dirty="0" smtClean="0"/>
              <a:t>articipe présent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2160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919" y="2289708"/>
            <a:ext cx="8417431" cy="868362"/>
          </a:xfrm>
        </p:spPr>
        <p:txBody>
          <a:bodyPr/>
          <a:lstStyle/>
          <a:p>
            <a:pPr marL="0" indent="0"/>
            <a:r>
              <a:rPr lang="fr-FR" sz="4400" i="1" dirty="0" smtClean="0">
                <a:solidFill>
                  <a:srgbClr val="008000"/>
                </a:solidFill>
              </a:rPr>
              <a:t>dona</a:t>
            </a:r>
            <a:r>
              <a:rPr lang="fr-FR" sz="4400" i="1" dirty="0" smtClean="0"/>
              <a:t>que </a:t>
            </a:r>
            <a:r>
              <a:rPr lang="fr-FR" sz="4400" i="1" dirty="0">
                <a:solidFill>
                  <a:srgbClr val="008000"/>
                </a:solidFill>
              </a:rPr>
              <a:t>quae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FF0000"/>
                </a:solidFill>
              </a:rPr>
              <a:t>porto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DA42FF"/>
                </a:solidFill>
              </a:rPr>
              <a:t>miseri</a:t>
            </a:r>
            <a:r>
              <a:rPr lang="fr-FR" sz="4400" i="1" dirty="0"/>
              <a:t> pro corpore </a:t>
            </a:r>
            <a:r>
              <a:rPr lang="fr-FR" sz="4400" i="1" dirty="0">
                <a:solidFill>
                  <a:srgbClr val="DA42FF"/>
                </a:solidFill>
              </a:rPr>
              <a:t>nati</a:t>
            </a:r>
            <a:r>
              <a:rPr lang="fr-FR" sz="4400" i="1" dirty="0"/>
              <a:t> </a:t>
            </a:r>
            <a:r>
              <a:rPr lang="fr-FR" sz="4400" dirty="0" smtClean="0">
                <a:solidFill>
                  <a:srgbClr val="FF0000"/>
                </a:solidFill>
              </a:rPr>
              <a:t>a</a:t>
            </a:r>
            <a:r>
              <a:rPr lang="fr-FR" sz="4400" i="1" dirty="0" smtClean="0">
                <a:solidFill>
                  <a:srgbClr val="FF0000"/>
                </a:solidFill>
              </a:rPr>
              <a:t>ccipias; </a:t>
            </a:r>
            <a:endParaRPr lang="fr-FR" sz="4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360461" y="3551416"/>
            <a:ext cx="365975" cy="7963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102126" y="4624278"/>
            <a:ext cx="33798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s</a:t>
            </a:r>
            <a:r>
              <a:rPr lang="fr-FR" sz="2800" b="1" dirty="0" smtClean="0"/>
              <a:t>ubjonctif présent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24310" y="5420656"/>
            <a:ext cx="30354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n</a:t>
            </a:r>
            <a:r>
              <a:rPr lang="fr-FR" sz="2800" b="1" dirty="0" err="1" smtClean="0"/>
              <a:t>atus</a:t>
            </a:r>
            <a:r>
              <a:rPr lang="fr-FR" sz="2800" b="1" dirty="0" smtClean="0"/>
              <a:t>, i, m </a:t>
            </a:r>
            <a:r>
              <a:rPr lang="fr-FR" sz="3600" b="1" dirty="0" smtClean="0">
                <a:solidFill>
                  <a:srgbClr val="FF0000"/>
                </a:solidFill>
              </a:rPr>
              <a:t>=</a:t>
            </a:r>
            <a:r>
              <a:rPr lang="fr-FR" sz="2800" b="1" dirty="0" smtClean="0"/>
              <a:t> filius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50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391" y="2935419"/>
            <a:ext cx="8632711" cy="868362"/>
          </a:xfrm>
        </p:spPr>
        <p:txBody>
          <a:bodyPr/>
          <a:lstStyle/>
          <a:p>
            <a:pPr marL="0" indent="0" algn="l"/>
            <a:r>
              <a:rPr lang="fr-FR" sz="4000" i="1" dirty="0"/>
              <a:t>Nunc sis mitissimus oro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i="1" dirty="0" smtClean="0"/>
              <a:t>et </a:t>
            </a:r>
            <a:r>
              <a:rPr lang="fr-FR" sz="4000" i="1" dirty="0"/>
              <a:t>patris afflicti genibus miserere precantis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i="1" dirty="0" smtClean="0"/>
              <a:t>donaque </a:t>
            </a:r>
            <a:r>
              <a:rPr lang="fr-FR" sz="4000" i="1" dirty="0"/>
              <a:t>quae porto miseri pro corpore nati </a:t>
            </a:r>
            <a:r>
              <a:rPr lang="fr-FR" sz="4000" dirty="0"/>
              <a:t> </a:t>
            </a:r>
            <a:r>
              <a:rPr lang="fr-FR" sz="4000" i="1" dirty="0" smtClean="0"/>
              <a:t>accipias</a:t>
            </a:r>
            <a:r>
              <a:rPr lang="fr-FR" sz="4000" i="1" dirty="0"/>
              <a:t>;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2281964" y="882473"/>
            <a:ext cx="346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Reprenons: 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937419"/>
            <a:ext cx="7313613" cy="868362"/>
          </a:xfrm>
        </p:spPr>
        <p:txBody>
          <a:bodyPr/>
          <a:lstStyle/>
          <a:p>
            <a:r>
              <a:rPr lang="fr-FR" sz="4400" i="1" dirty="0"/>
              <a:t>si nec precibus nec </a:t>
            </a:r>
            <a:r>
              <a:rPr lang="fr-FR" sz="4400" i="1" dirty="0">
                <a:solidFill>
                  <a:srgbClr val="FF0000"/>
                </a:solidFill>
              </a:rPr>
              <a:t>flecteris</a:t>
            </a:r>
            <a:r>
              <a:rPr lang="fr-FR" sz="4400" i="1" dirty="0"/>
              <a:t> auro</a:t>
            </a:r>
            <a:endParaRPr lang="fr-FR" sz="44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3616697" y="1805781"/>
            <a:ext cx="2238907" cy="9923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42190" y="2970276"/>
            <a:ext cx="600091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f</a:t>
            </a:r>
            <a:r>
              <a:rPr lang="fr-FR" sz="2800" b="1" dirty="0" smtClean="0"/>
              <a:t>lecto, is, ere, flexi, flexum: émouvoir</a:t>
            </a:r>
          </a:p>
          <a:p>
            <a:r>
              <a:rPr lang="fr-FR" sz="2800" b="1" dirty="0"/>
              <a:t>p</a:t>
            </a:r>
            <a:r>
              <a:rPr lang="fr-FR" sz="2800" b="1" dirty="0" smtClean="0"/>
              <a:t>assif présent indicatif</a:t>
            </a:r>
            <a:endParaRPr lang="fr-FR" sz="28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470201" y="1958660"/>
            <a:ext cx="64584" cy="24967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772" y="4782192"/>
            <a:ext cx="1954858" cy="13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5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3387420"/>
            <a:ext cx="8783406" cy="868362"/>
          </a:xfrm>
        </p:spPr>
        <p:txBody>
          <a:bodyPr/>
          <a:lstStyle/>
          <a:p>
            <a:r>
              <a:rPr lang="fr-FR" sz="4400" i="1" dirty="0" smtClean="0"/>
              <a:t>in </a:t>
            </a:r>
            <a:r>
              <a:rPr lang="fr-FR" sz="4400" i="1" dirty="0"/>
              <a:t>senis extremis </a:t>
            </a:r>
            <a:r>
              <a:rPr lang="fr-FR" sz="4400" i="1" dirty="0">
                <a:solidFill>
                  <a:srgbClr val="3366FF"/>
                </a:solidFill>
              </a:rPr>
              <a:t>tua dextera </a:t>
            </a:r>
            <a:r>
              <a:rPr lang="fr-FR" sz="4400" i="1" dirty="0">
                <a:solidFill>
                  <a:srgbClr val="FF0000"/>
                </a:solidFill>
              </a:rPr>
              <a:t>saeviat</a:t>
            </a:r>
            <a:r>
              <a:rPr lang="fr-FR" sz="4400" i="1" dirty="0"/>
              <a:t> </a:t>
            </a:r>
            <a:r>
              <a:rPr lang="fr-FR" sz="4400" i="1" dirty="0" smtClean="0"/>
              <a:t>annis.</a:t>
            </a:r>
            <a:r>
              <a:rPr lang="fr-FR" sz="4400" dirty="0" smtClean="0"/>
              <a:t> </a:t>
            </a:r>
            <a:r>
              <a:rPr lang="fr-FR" sz="4800" dirty="0"/>
              <a:t/>
            </a:r>
            <a:br>
              <a:rPr lang="fr-FR" sz="4800" dirty="0"/>
            </a:b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404567" y="3997497"/>
            <a:ext cx="64584" cy="9470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509058" y="5036555"/>
            <a:ext cx="50590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s</a:t>
            </a:r>
            <a:r>
              <a:rPr lang="fr-FR" sz="2800" b="1" dirty="0" smtClean="0"/>
              <a:t>aevio, is, ire, ii, itum: faire rage</a:t>
            </a:r>
          </a:p>
          <a:p>
            <a:r>
              <a:rPr lang="fr-FR" sz="2800" b="1" dirty="0"/>
              <a:t>s</a:t>
            </a:r>
            <a:r>
              <a:rPr lang="fr-FR" sz="2800" b="1" dirty="0" smtClean="0"/>
              <a:t>ubjonctif présent = ordre </a:t>
            </a:r>
            <a:endParaRPr lang="fr-FR" sz="2800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929902" y="2311233"/>
            <a:ext cx="1097926" cy="8609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151" y="404194"/>
            <a:ext cx="1578500" cy="2536486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1227094" y="2311233"/>
            <a:ext cx="0" cy="8609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09030" y="1620930"/>
            <a:ext cx="4068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m</a:t>
            </a:r>
            <a:r>
              <a:rPr lang="fr-FR" sz="2800" b="1" dirty="0" smtClean="0"/>
              <a:t>ême famille que </a:t>
            </a:r>
            <a:r>
              <a:rPr lang="fr-FR" sz="2800" b="1" i="1" dirty="0" smtClean="0"/>
              <a:t>senectus</a:t>
            </a:r>
            <a:endParaRPr lang="fr-FR" sz="2800" b="1" i="1" dirty="0"/>
          </a:p>
        </p:txBody>
      </p:sp>
    </p:spTree>
    <p:extLst>
      <p:ext uri="{BB962C8B-B14F-4D97-AF65-F5344CB8AC3E}">
        <p14:creationId xmlns:p14="http://schemas.microsoft.com/office/powerpoint/2010/main" val="141951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863" y="2483422"/>
            <a:ext cx="8525071" cy="868362"/>
          </a:xfrm>
        </p:spPr>
        <p:txBody>
          <a:bodyPr/>
          <a:lstStyle/>
          <a:p>
            <a:r>
              <a:rPr lang="fr-FR" sz="4400" i="1" dirty="0" smtClean="0"/>
              <a:t>saltem </a:t>
            </a:r>
            <a:r>
              <a:rPr lang="fr-FR" sz="4400" i="1" dirty="0">
                <a:solidFill>
                  <a:srgbClr val="008000"/>
                </a:solidFill>
              </a:rPr>
              <a:t>saeva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3366FF"/>
                </a:solidFill>
              </a:rPr>
              <a:t>pater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FF0000"/>
                </a:solidFill>
              </a:rPr>
              <a:t>comitabor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008000"/>
                </a:solidFill>
              </a:rPr>
              <a:t>funera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DA42FF"/>
                </a:solidFill>
              </a:rPr>
              <a:t>nati</a:t>
            </a:r>
            <a:r>
              <a:rPr lang="fr-FR" sz="4400" i="1" dirty="0"/>
              <a:t>! </a:t>
            </a:r>
            <a:br>
              <a:rPr lang="fr-FR" sz="4400" i="1" dirty="0"/>
            </a:br>
            <a:endParaRPr lang="fr-FR" sz="44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205566" y="1355995"/>
            <a:ext cx="21528" cy="9685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52087" y="688760"/>
            <a:ext cx="195904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  <a:r>
              <a:rPr lang="fr-FR" sz="3200" dirty="0" smtClean="0"/>
              <a:t>u moins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1743764" y="4541508"/>
            <a:ext cx="706117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c</a:t>
            </a:r>
            <a:r>
              <a:rPr lang="fr-FR" sz="3200" b="1" dirty="0" smtClean="0"/>
              <a:t>omitor, aris, ari, atus sum: accompagner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78656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863" y="3546278"/>
            <a:ext cx="8546599" cy="868362"/>
          </a:xfrm>
        </p:spPr>
        <p:txBody>
          <a:bodyPr/>
          <a:lstStyle/>
          <a:p>
            <a:pPr marL="0" indent="0" algn="l"/>
            <a:r>
              <a:rPr lang="fr-FR" sz="4000" i="1" dirty="0"/>
              <a:t>si nec precibus nec flecteris auro,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i="1" dirty="0" smtClean="0"/>
              <a:t>in </a:t>
            </a:r>
            <a:r>
              <a:rPr lang="fr-FR" sz="4000" i="1" dirty="0"/>
              <a:t>senis extremis tua dextera saeviat annis</a:t>
            </a:r>
            <a:br>
              <a:rPr lang="fr-FR" sz="4000" i="1" dirty="0"/>
            </a:br>
            <a:r>
              <a:rPr lang="fr-FR" sz="4000" i="1" dirty="0"/>
              <a:t>saltem saeva pater comitabor funera nati! </a:t>
            </a:r>
            <a:br>
              <a:rPr lang="fr-FR" sz="4000" i="1" dirty="0"/>
            </a:br>
            <a:r>
              <a:rPr lang="fr-FR" sz="4000" dirty="0" smtClean="0"/>
              <a:t> 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2389603" y="882473"/>
            <a:ext cx="305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Reprenons: 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61729"/>
            <a:ext cx="8955630" cy="868362"/>
          </a:xfrm>
        </p:spPr>
        <p:txBody>
          <a:bodyPr/>
          <a:lstStyle/>
          <a:p>
            <a:r>
              <a:rPr lang="fr-FR" sz="4400" i="1" dirty="0"/>
              <a:t>Nec </a:t>
            </a:r>
            <a:r>
              <a:rPr lang="fr-FR" sz="4400" i="1" dirty="0">
                <a:solidFill>
                  <a:srgbClr val="008000"/>
                </a:solidFill>
              </a:rPr>
              <a:t>vitam</a:t>
            </a:r>
            <a:r>
              <a:rPr lang="fr-FR" sz="4400" i="1" dirty="0"/>
              <a:t> mihi nec </a:t>
            </a:r>
            <a:r>
              <a:rPr lang="fr-FR" sz="4400" i="1" dirty="0">
                <a:solidFill>
                  <a:srgbClr val="008000"/>
                </a:solidFill>
              </a:rPr>
              <a:t>magnos</a:t>
            </a:r>
            <a:r>
              <a:rPr lang="fr-FR" sz="4400" i="1" dirty="0"/>
              <a:t> *</a:t>
            </a:r>
            <a:r>
              <a:rPr lang="fr-FR" sz="4400" i="1" dirty="0">
                <a:solidFill>
                  <a:srgbClr val="FF0000"/>
                </a:solidFill>
              </a:rPr>
              <a:t>concedere</a:t>
            </a:r>
            <a:r>
              <a:rPr lang="fr-FR" sz="4400" i="1" dirty="0"/>
              <a:t>* </a:t>
            </a:r>
            <a:r>
              <a:rPr lang="fr-FR" sz="4400" i="1" dirty="0">
                <a:solidFill>
                  <a:srgbClr val="008000"/>
                </a:solidFill>
              </a:rPr>
              <a:t>honores</a:t>
            </a:r>
            <a:endParaRPr lang="fr-FR" sz="4400" dirty="0">
              <a:solidFill>
                <a:srgbClr val="008000"/>
              </a:solidFill>
            </a:endParaRPr>
          </a:p>
        </p:txBody>
      </p:sp>
      <p:pic>
        <p:nvPicPr>
          <p:cNvPr id="6" name="Picture 2" descr="http://1.bp.blogspot.com/_fyAv25Oc6o8/S9C7peaN8fI/AAAAAAAAJWA/c7rF9JxfgKM/s1600/img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93873"/>
            <a:ext cx="2544217" cy="3309550"/>
          </a:xfrm>
          <a:prstGeom prst="rect">
            <a:avLst/>
          </a:prstGeom>
          <a:solidFill>
            <a:srgbClr val="FFC000">
              <a:alpha val="18000"/>
            </a:srgbClr>
          </a:solidFill>
        </p:spPr>
      </p:pic>
      <p:sp>
        <p:nvSpPr>
          <p:cNvPr id="7" name="ZoneTexte 6"/>
          <p:cNvSpPr txBox="1"/>
          <p:nvPr/>
        </p:nvSpPr>
        <p:spPr>
          <a:xfrm>
            <a:off x="6156176" y="2066279"/>
            <a:ext cx="254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Concedo, is, ere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56176" y="5980196"/>
            <a:ext cx="2734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Dérivé français?</a:t>
            </a:r>
            <a:endParaRPr lang="fr-F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0559" y="3167418"/>
            <a:ext cx="462851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Ajoutez au début de la phrase: </a:t>
            </a:r>
          </a:p>
          <a:p>
            <a:r>
              <a:rPr lang="fr-FR" sz="2800" b="1" dirty="0" smtClean="0"/>
              <a:t>&lt; Je ne te demande pas&gt;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30022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684548"/>
            <a:ext cx="7313613" cy="868362"/>
          </a:xfrm>
        </p:spPr>
        <p:txBody>
          <a:bodyPr/>
          <a:lstStyle/>
          <a:p>
            <a:r>
              <a:rPr lang="fr-FR" sz="4400" i="1" dirty="0" smtClean="0"/>
              <a:t>sed </a:t>
            </a:r>
            <a:r>
              <a:rPr lang="fr-FR" sz="4400" i="1" dirty="0">
                <a:solidFill>
                  <a:srgbClr val="008000"/>
                </a:solidFill>
              </a:rPr>
              <a:t>funus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008000"/>
                </a:solidFill>
              </a:rPr>
              <a:t>crudele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008000"/>
                </a:solidFill>
              </a:rPr>
              <a:t>meum</a:t>
            </a:r>
            <a:r>
              <a:rPr lang="fr-FR" sz="4400" i="1" dirty="0"/>
              <a:t>! 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1463901" y="4433889"/>
            <a:ext cx="2002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f</a:t>
            </a:r>
            <a:r>
              <a:rPr lang="fr-FR" sz="2800" b="1" dirty="0" smtClean="0"/>
              <a:t>unus,eris, n </a:t>
            </a:r>
            <a:endParaRPr lang="fr-FR" sz="28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080598" y="1764946"/>
            <a:ext cx="710423" cy="9196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50722" y="1057988"/>
            <a:ext cx="53863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n</a:t>
            </a:r>
            <a:r>
              <a:rPr lang="fr-FR" sz="2800" b="1" dirty="0" smtClean="0"/>
              <a:t>ouveau complément de concedere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74369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6065" y="2350573"/>
            <a:ext cx="7313613" cy="868362"/>
          </a:xfrm>
        </p:spPr>
        <p:txBody>
          <a:bodyPr/>
          <a:lstStyle/>
          <a:p>
            <a:r>
              <a:rPr lang="fr-FR" sz="4800" i="1" dirty="0">
                <a:solidFill>
                  <a:srgbClr val="FF0000"/>
                </a:solidFill>
              </a:rPr>
              <a:t>Miserere</a:t>
            </a:r>
            <a:r>
              <a:rPr lang="fr-FR" sz="4800" i="1" dirty="0"/>
              <a:t> </a:t>
            </a:r>
            <a:r>
              <a:rPr lang="fr-FR" sz="4800" i="1" dirty="0">
                <a:solidFill>
                  <a:srgbClr val="DA42FF"/>
                </a:solidFill>
              </a:rPr>
              <a:t>parentis</a:t>
            </a:r>
            <a:r>
              <a:rPr lang="fr-FR" sz="4800" i="1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12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8200" y="387427"/>
            <a:ext cx="8159096" cy="6112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1" dirty="0"/>
              <a:t>O Graiae gentis fortissime Achilles,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O regnis inimice meis, te Dardana solum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Victa tremit pubes, te sensit nostra senectus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Crudelem nimium. Nunc sis mitissimus oro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Et patris afflicti genibus miserere precantis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Donaque quae porto miseri pro corpore nati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Accipias; si nec precibus nec flecteris auro, </a:t>
            </a:r>
            <a:endParaRPr lang="fr-FR" sz="3200" i="1" dirty="0" smtClean="0"/>
          </a:p>
          <a:p>
            <a:pPr marL="0" indent="0">
              <a:buNone/>
            </a:pPr>
            <a:r>
              <a:rPr lang="fr-FR" sz="3200" i="1" dirty="0"/>
              <a:t>In senis extremis tua dextera saeviat annis</a:t>
            </a:r>
            <a:r>
              <a:rPr lang="fr-FR" sz="3200" dirty="0"/>
              <a:t> 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1476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672" y="2612564"/>
            <a:ext cx="8417430" cy="868362"/>
          </a:xfrm>
        </p:spPr>
        <p:txBody>
          <a:bodyPr/>
          <a:lstStyle/>
          <a:p>
            <a:r>
              <a:rPr lang="fr-FR" sz="4400" i="1" dirty="0" smtClean="0"/>
              <a:t>et </a:t>
            </a:r>
            <a:r>
              <a:rPr lang="fr-FR" sz="4400" i="1" dirty="0">
                <a:solidFill>
                  <a:srgbClr val="3366FF"/>
                </a:solidFill>
              </a:rPr>
              <a:t>pater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FF0000"/>
                </a:solidFill>
              </a:rPr>
              <a:t>esse</a:t>
            </a:r>
            <a:r>
              <a:rPr lang="fr-FR" sz="4400" i="1" dirty="0"/>
              <a:t> meo </a:t>
            </a:r>
            <a:r>
              <a:rPr lang="fr-FR" sz="4400" i="1" dirty="0">
                <a:solidFill>
                  <a:srgbClr val="3366FF"/>
                </a:solidFill>
              </a:rPr>
              <a:t>mitis</a:t>
            </a:r>
            <a:r>
              <a:rPr lang="fr-FR" sz="4400" i="1" dirty="0"/>
              <a:t> de corpore </a:t>
            </a:r>
            <a:r>
              <a:rPr lang="fr-FR" sz="4400" i="1" dirty="0">
                <a:solidFill>
                  <a:srgbClr val="FF0000"/>
                </a:solidFill>
              </a:rPr>
              <a:t>disce</a:t>
            </a:r>
            <a:r>
              <a:rPr lang="fr-FR" sz="4400" i="1" dirty="0"/>
              <a:t>. </a:t>
            </a:r>
            <a:r>
              <a:rPr lang="fr-FR" sz="4400" dirty="0"/>
              <a:t/>
            </a:r>
            <a:br>
              <a:rPr lang="fr-FR" sz="4400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960953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863" y="3112097"/>
            <a:ext cx="8546599" cy="868362"/>
          </a:xfrm>
        </p:spPr>
        <p:txBody>
          <a:bodyPr/>
          <a:lstStyle/>
          <a:p>
            <a:pPr algn="l"/>
            <a:r>
              <a:rPr lang="fr-FR" sz="4000" i="1" dirty="0"/>
              <a:t>Nec vitam mihi nec magnos *concedere* honores,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i="1" dirty="0" smtClean="0"/>
              <a:t>sed </a:t>
            </a:r>
            <a:r>
              <a:rPr lang="fr-FR" sz="4000" i="1" dirty="0"/>
              <a:t>funus crudele meum! Miserere parentis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i="1" dirty="0"/>
              <a:t>Et pater esse meo mitis de corpore disce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2389603" y="882473"/>
            <a:ext cx="305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Reprenons: 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7503" y="2483422"/>
            <a:ext cx="8202151" cy="868362"/>
          </a:xfrm>
        </p:spPr>
        <p:txBody>
          <a:bodyPr/>
          <a:lstStyle/>
          <a:p>
            <a:r>
              <a:rPr lang="fr-FR" sz="4400" i="1" dirty="0">
                <a:solidFill>
                  <a:srgbClr val="DA42FF"/>
                </a:solidFill>
              </a:rPr>
              <a:t>Hectoris</a:t>
            </a:r>
            <a:r>
              <a:rPr lang="fr-FR" sz="4400" i="1" dirty="0"/>
              <a:t> interitu </a:t>
            </a:r>
            <a:r>
              <a:rPr lang="fr-FR" sz="4400" i="1" dirty="0">
                <a:solidFill>
                  <a:srgbClr val="FF0000"/>
                </a:solidFill>
              </a:rPr>
              <a:t>vicisti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008000"/>
                </a:solidFill>
              </a:rPr>
              <a:t>Dardana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008000"/>
                </a:solidFill>
              </a:rPr>
              <a:t>regna</a:t>
            </a:r>
            <a:r>
              <a:rPr lang="fr-FR" sz="4400" i="1" dirty="0"/>
              <a:t>,</a:t>
            </a:r>
            <a:r>
              <a:rPr lang="fr-FR" sz="4400" dirty="0"/>
              <a:t/>
            </a:r>
            <a:br>
              <a:rPr lang="fr-FR" sz="4400" dirty="0"/>
            </a:b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925702" y="4771619"/>
            <a:ext cx="27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i</a:t>
            </a:r>
            <a:r>
              <a:rPr lang="fr-FR" sz="2800" b="1" dirty="0" smtClean="0"/>
              <a:t>nteritus, us, m = 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809" y="4285182"/>
            <a:ext cx="2241498" cy="14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2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634088"/>
            <a:ext cx="7313613" cy="868362"/>
          </a:xfrm>
        </p:spPr>
        <p:txBody>
          <a:bodyPr/>
          <a:lstStyle/>
          <a:p>
            <a:r>
              <a:rPr lang="fr-FR" sz="4400" i="1" dirty="0" smtClean="0">
                <a:solidFill>
                  <a:srgbClr val="FF0000"/>
                </a:solidFill>
              </a:rPr>
              <a:t>vicisti</a:t>
            </a:r>
            <a:r>
              <a:rPr lang="fr-FR" sz="4400" i="1" dirty="0" smtClean="0"/>
              <a:t> </a:t>
            </a:r>
            <a:r>
              <a:rPr lang="fr-FR" sz="4400" i="1" dirty="0" smtClean="0">
                <a:solidFill>
                  <a:srgbClr val="008000"/>
                </a:solidFill>
              </a:rPr>
              <a:t>Priamum:</a:t>
            </a:r>
            <a:endParaRPr lang="fr-FR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447" y="1704862"/>
            <a:ext cx="8503543" cy="868362"/>
          </a:xfrm>
        </p:spPr>
        <p:txBody>
          <a:bodyPr/>
          <a:lstStyle/>
          <a:p>
            <a:pPr marL="0" indent="0" algn="l"/>
            <a:r>
              <a:rPr lang="fr-FR" sz="4400" i="1" dirty="0">
                <a:solidFill>
                  <a:srgbClr val="DA42FF"/>
                </a:solidFill>
              </a:rPr>
              <a:t>sortis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FF0000"/>
                </a:solidFill>
              </a:rPr>
              <a:t>reminiscere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3366FF"/>
                </a:solidFill>
              </a:rPr>
              <a:t>victor</a:t>
            </a:r>
            <a:r>
              <a:rPr lang="fr-FR" sz="4400" i="1" dirty="0"/>
              <a:t> </a:t>
            </a:r>
            <a:r>
              <a:rPr lang="fr-FR" sz="4400" i="1" dirty="0" smtClean="0">
                <a:solidFill>
                  <a:srgbClr val="DA42FF"/>
                </a:solidFill>
              </a:rPr>
              <a:t>humanae</a:t>
            </a:r>
            <a:endParaRPr lang="fr-FR" sz="4400" dirty="0">
              <a:solidFill>
                <a:srgbClr val="DA42FF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583355" y="1102197"/>
            <a:ext cx="0" cy="7963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377789" y="473522"/>
            <a:ext cx="27771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i</a:t>
            </a:r>
            <a:r>
              <a:rPr lang="fr-FR" sz="2800" b="1" dirty="0" smtClean="0"/>
              <a:t>mpératif présent</a:t>
            </a:r>
            <a:endParaRPr lang="fr-FR" sz="2800" b="1" dirty="0"/>
          </a:p>
        </p:txBody>
      </p:sp>
      <p:pic>
        <p:nvPicPr>
          <p:cNvPr id="7" name="Picture 2" descr="http://1.bp.blogspot.com/_fyAv25Oc6o8/S9C7peaN8fI/AAAAAAAAJWA/c7rF9JxfgKM/s1600/img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275" y="3508368"/>
            <a:ext cx="1967712" cy="2559625"/>
          </a:xfrm>
          <a:prstGeom prst="rect">
            <a:avLst/>
          </a:prstGeom>
          <a:solidFill>
            <a:srgbClr val="FFC000">
              <a:alpha val="18000"/>
            </a:srgbClr>
          </a:solidFill>
        </p:spPr>
      </p:pic>
      <p:sp>
        <p:nvSpPr>
          <p:cNvPr id="8" name="ZoneTexte 7"/>
          <p:cNvSpPr txBox="1"/>
          <p:nvPr/>
        </p:nvSpPr>
        <p:spPr>
          <a:xfrm>
            <a:off x="344447" y="2905705"/>
            <a:ext cx="503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Reminiscor, eris, sci </a:t>
            </a:r>
            <a:r>
              <a:rPr lang="fr-FR" sz="2800" b="1" dirty="0" smtClean="0">
                <a:solidFill>
                  <a:srgbClr val="FF0000"/>
                </a:solidFill>
              </a:rPr>
              <a:t>+</a:t>
            </a:r>
            <a:r>
              <a:rPr lang="fr-FR" sz="2800" b="1" dirty="0" smtClean="0"/>
              <a:t> génitif 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47230" y="6067993"/>
            <a:ext cx="256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Dérivé français?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36286" y="4756746"/>
            <a:ext cx="2238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Sors, sortis, f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3629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1707"/>
            <a:ext cx="7313613" cy="868362"/>
          </a:xfrm>
        </p:spPr>
        <p:txBody>
          <a:bodyPr/>
          <a:lstStyle/>
          <a:p>
            <a:r>
              <a:rPr lang="fr-FR" sz="4400" i="1" dirty="0">
                <a:solidFill>
                  <a:srgbClr val="008000"/>
                </a:solidFill>
              </a:rPr>
              <a:t>varios</a:t>
            </a:r>
            <a:r>
              <a:rPr lang="fr-FR" sz="4400" i="1" dirty="0"/>
              <a:t>que </a:t>
            </a:r>
            <a:r>
              <a:rPr lang="fr-FR" sz="4400" i="1" dirty="0">
                <a:solidFill>
                  <a:srgbClr val="DA42FF"/>
                </a:solidFill>
              </a:rPr>
              <a:t>ducum</a:t>
            </a:r>
            <a:r>
              <a:rPr lang="fr-FR" sz="4400" i="1" dirty="0"/>
              <a:t> tu </a:t>
            </a:r>
            <a:r>
              <a:rPr lang="fr-FR" sz="4400" i="1" dirty="0">
                <a:solidFill>
                  <a:srgbClr val="FF0000"/>
                </a:solidFill>
              </a:rPr>
              <a:t>respice</a:t>
            </a:r>
            <a:r>
              <a:rPr lang="fr-FR" sz="4400" i="1" dirty="0"/>
              <a:t> </a:t>
            </a:r>
            <a:r>
              <a:rPr lang="fr-FR" sz="4400" i="1" dirty="0" smtClean="0">
                <a:solidFill>
                  <a:srgbClr val="008000"/>
                </a:solidFill>
              </a:rPr>
              <a:t>casus</a:t>
            </a:r>
            <a:r>
              <a:rPr lang="fr-FR" sz="4400" i="1" dirty="0" smtClean="0"/>
              <a:t>.</a:t>
            </a:r>
            <a:endParaRPr lang="fr-FR" sz="44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5855604" y="1894089"/>
            <a:ext cx="21528" cy="11192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95169" y="774854"/>
            <a:ext cx="46328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r</a:t>
            </a:r>
            <a:r>
              <a:rPr lang="fr-FR" sz="2800" b="1" dirty="0" err="1" smtClean="0"/>
              <a:t>espicio</a:t>
            </a:r>
            <a:r>
              <a:rPr lang="fr-FR" sz="2800" b="1" dirty="0" smtClean="0"/>
              <a:t>, is, ere, spexi: songer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604883" y="5457981"/>
            <a:ext cx="36382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c</a:t>
            </a:r>
            <a:r>
              <a:rPr lang="fr-FR" sz="2800" b="1" dirty="0" smtClean="0"/>
              <a:t>asus, us, m: malheur</a:t>
            </a:r>
            <a:endParaRPr lang="fr-FR" sz="28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683381" y="3610069"/>
            <a:ext cx="1485429" cy="16847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3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863" y="2677916"/>
            <a:ext cx="8546599" cy="868362"/>
          </a:xfrm>
        </p:spPr>
        <p:txBody>
          <a:bodyPr/>
          <a:lstStyle/>
          <a:p>
            <a:pPr marL="0" indent="0"/>
            <a:r>
              <a:rPr lang="fr-FR" sz="4000" i="1" dirty="0"/>
              <a:t>Hectoris interitu vicisti Dardana regna,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i="1" dirty="0" smtClean="0"/>
              <a:t>vicisti </a:t>
            </a:r>
            <a:r>
              <a:rPr lang="fr-FR" sz="4000" i="1" dirty="0"/>
              <a:t>Priamum: sortis reminiscere victor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i="1" dirty="0" smtClean="0"/>
              <a:t>humanae </a:t>
            </a:r>
            <a:r>
              <a:rPr lang="fr-FR" sz="4000" i="1" dirty="0"/>
              <a:t>variosque ducum tu respice </a:t>
            </a:r>
            <a:r>
              <a:rPr lang="fr-FR" sz="4000" i="1" dirty="0" smtClean="0"/>
              <a:t>casus.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2389603" y="882473"/>
            <a:ext cx="305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Reprenons: 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56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560" y="244954"/>
            <a:ext cx="7797454" cy="868362"/>
          </a:xfrm>
        </p:spPr>
        <p:txBody>
          <a:bodyPr/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Vous pouvez maintenant relire tout le texte: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560" y="1269899"/>
            <a:ext cx="8482014" cy="5273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i="1" dirty="0"/>
              <a:t>O Graiae gentis fortissime Achilles, </a:t>
            </a:r>
            <a:endParaRPr lang="fr-FR" sz="3000" dirty="0"/>
          </a:p>
          <a:p>
            <a:pPr marL="0" indent="0">
              <a:buNone/>
            </a:pPr>
            <a:r>
              <a:rPr lang="fr-FR" sz="3000" i="1" dirty="0"/>
              <a:t>O regnis inimice meis, te Dardana solum </a:t>
            </a:r>
            <a:endParaRPr lang="fr-FR" sz="3000" dirty="0"/>
          </a:p>
          <a:p>
            <a:pPr marL="0" indent="0">
              <a:buNone/>
            </a:pPr>
            <a:r>
              <a:rPr lang="fr-FR" sz="3000" i="1" dirty="0"/>
              <a:t>Victa tremit pubes, te sensit nostra senectus </a:t>
            </a:r>
            <a:endParaRPr lang="fr-FR" sz="3000" dirty="0"/>
          </a:p>
          <a:p>
            <a:pPr marL="0" indent="0">
              <a:buNone/>
            </a:pPr>
            <a:r>
              <a:rPr lang="fr-FR" sz="3000" i="1" dirty="0"/>
              <a:t>Crudelem nimium. Nunc sis mitissimus oro </a:t>
            </a:r>
            <a:endParaRPr lang="fr-FR" sz="3000" dirty="0"/>
          </a:p>
          <a:p>
            <a:pPr marL="0" indent="0">
              <a:buNone/>
            </a:pPr>
            <a:r>
              <a:rPr lang="fr-FR" sz="3000" i="1" dirty="0"/>
              <a:t>Et patris afflicti genibus miserere precantis </a:t>
            </a:r>
            <a:endParaRPr lang="fr-FR" sz="3000" dirty="0"/>
          </a:p>
          <a:p>
            <a:pPr marL="0" indent="0">
              <a:buNone/>
            </a:pPr>
            <a:r>
              <a:rPr lang="fr-FR" sz="3000" i="1" dirty="0"/>
              <a:t>Donaque quae porto miseri pro corpore nati </a:t>
            </a:r>
            <a:endParaRPr lang="fr-FR" sz="3000" dirty="0"/>
          </a:p>
          <a:p>
            <a:pPr marL="0" indent="0">
              <a:buNone/>
            </a:pPr>
            <a:r>
              <a:rPr lang="fr-FR" sz="3000" i="1" dirty="0"/>
              <a:t>Accipias; si nec precibus nec flecteris auro, </a:t>
            </a:r>
            <a:endParaRPr lang="fr-FR" sz="3000" dirty="0"/>
          </a:p>
          <a:p>
            <a:pPr marL="0" indent="0">
              <a:buNone/>
            </a:pPr>
            <a:r>
              <a:rPr lang="fr-FR" sz="3000" i="1" dirty="0"/>
              <a:t>In senis extremis tua dextera saeviat annis</a:t>
            </a:r>
            <a:r>
              <a:rPr lang="fr-FR" sz="3000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082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917235"/>
            <a:ext cx="7313613" cy="513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1" dirty="0"/>
              <a:t>Saltem saeva pater comitabor funera nati! </a:t>
            </a:r>
            <a:endParaRPr lang="fr-FR" sz="3200" i="1" dirty="0" smtClean="0"/>
          </a:p>
          <a:p>
            <a:pPr marL="0" indent="0">
              <a:buNone/>
            </a:pPr>
            <a:r>
              <a:rPr lang="fr-FR" sz="3200" i="1" dirty="0"/>
              <a:t>Nec vitam mihi nec magnos *concedere* honores,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Sed funus crudele meum! Miserere parentis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Et pater esse meo mitis de corpore disce.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Hectoris interitu vicisti Dardana regna,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Vicisti Priamum: sortis reminiscere victor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Humanae variosque ducum tu respice casus.</a:t>
            </a:r>
            <a:endParaRPr lang="fr-FR" sz="3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84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917235"/>
            <a:ext cx="7313613" cy="513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1" dirty="0"/>
              <a:t>Saltem saeva pater comitabor funera nati! </a:t>
            </a:r>
            <a:endParaRPr lang="fr-FR" sz="3200" i="1" dirty="0" smtClean="0"/>
          </a:p>
          <a:p>
            <a:pPr marL="0" indent="0">
              <a:buNone/>
            </a:pPr>
            <a:r>
              <a:rPr lang="fr-FR" sz="3200" i="1" dirty="0"/>
              <a:t>Nec vitam mihi nec magnos *concedere* honores,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Sed funus crudele meum! Miserere parentis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Et pater esse meo mitis de corpore disce.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Hectoris interitu vicisti Dardana regna,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Vicisti Priamum: sortis reminiscere victor 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/>
              <a:t>Humanae variosque ducum tu respice casus.</a:t>
            </a:r>
            <a:endParaRPr lang="fr-FR" sz="3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07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9032" y="1920098"/>
            <a:ext cx="8077317" cy="868362"/>
          </a:xfrm>
        </p:spPr>
        <p:txBody>
          <a:bodyPr/>
          <a:lstStyle/>
          <a:p>
            <a:r>
              <a:rPr lang="fr-FR" sz="4800" i="1" dirty="0">
                <a:solidFill>
                  <a:srgbClr val="800000"/>
                </a:solidFill>
              </a:rPr>
              <a:t>O</a:t>
            </a:r>
            <a:r>
              <a:rPr lang="fr-FR" sz="4800" i="1" dirty="0"/>
              <a:t> </a:t>
            </a:r>
            <a:r>
              <a:rPr lang="fr-FR" sz="4800" i="1" dirty="0">
                <a:solidFill>
                  <a:srgbClr val="DA42FF"/>
                </a:solidFill>
              </a:rPr>
              <a:t>Graiae gentis </a:t>
            </a:r>
            <a:r>
              <a:rPr lang="fr-FR" sz="4800" i="1" dirty="0">
                <a:solidFill>
                  <a:srgbClr val="800000"/>
                </a:solidFill>
              </a:rPr>
              <a:t>fortissime Achilles</a:t>
            </a:r>
            <a:endParaRPr lang="fr-FR" dirty="0">
              <a:solidFill>
                <a:srgbClr val="80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7125754" y="2788460"/>
            <a:ext cx="215280" cy="16669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070884" y="4559707"/>
            <a:ext cx="22604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00000"/>
                </a:solidFill>
              </a:rPr>
              <a:t>apostrophe</a:t>
            </a:r>
            <a:endParaRPr lang="fr-FR" sz="3200" b="1" dirty="0">
              <a:solidFill>
                <a:srgbClr val="8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2784" y="4437525"/>
            <a:ext cx="3616696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Graius, a, um: grec</a:t>
            </a:r>
            <a:endParaRPr lang="fr-FR" sz="32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724337" y="1312948"/>
            <a:ext cx="861118" cy="817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800735" y="728172"/>
            <a:ext cx="2540299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g</a:t>
            </a:r>
            <a:r>
              <a:rPr lang="fr-FR" sz="3200" b="1" dirty="0" smtClean="0"/>
              <a:t>ens, gentis, f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25288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354280"/>
            <a:ext cx="7313613" cy="868362"/>
          </a:xfrm>
        </p:spPr>
        <p:txBody>
          <a:bodyPr/>
          <a:lstStyle/>
          <a:p>
            <a:r>
              <a:rPr lang="fr-FR" sz="4800" i="1" dirty="0" smtClean="0">
                <a:solidFill>
                  <a:srgbClr val="800000"/>
                </a:solidFill>
              </a:rPr>
              <a:t>o</a:t>
            </a:r>
            <a:r>
              <a:rPr lang="fr-FR" sz="4800" i="1" dirty="0" smtClean="0"/>
              <a:t> </a:t>
            </a:r>
            <a:r>
              <a:rPr lang="fr-FR" sz="4800" i="1" dirty="0"/>
              <a:t>regnis </a:t>
            </a:r>
            <a:r>
              <a:rPr lang="fr-FR" sz="4800" i="1" dirty="0">
                <a:solidFill>
                  <a:srgbClr val="800000"/>
                </a:solidFill>
              </a:rPr>
              <a:t>inimice</a:t>
            </a:r>
            <a:r>
              <a:rPr lang="fr-FR" sz="4800" i="1" dirty="0"/>
              <a:t> meis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800735" y="591630"/>
            <a:ext cx="3595169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00"/>
                </a:solidFill>
              </a:rPr>
              <a:t>i</a:t>
            </a:r>
            <a:r>
              <a:rPr lang="fr-FR" sz="3200" b="1" dirty="0" smtClean="0">
                <a:solidFill>
                  <a:srgbClr val="000000"/>
                </a:solidFill>
              </a:rPr>
              <a:t>nimicus</a:t>
            </a:r>
            <a:r>
              <a:rPr lang="fr-FR" sz="2800" b="1" dirty="0" smtClean="0">
                <a:solidFill>
                  <a:srgbClr val="000000"/>
                </a:solidFill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</a:rPr>
              <a:t>≠</a:t>
            </a:r>
            <a:r>
              <a:rPr lang="fr-FR" sz="4800" b="1" dirty="0" smtClean="0">
                <a:solidFill>
                  <a:srgbClr val="000000"/>
                </a:solidFill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</a:rPr>
              <a:t>amicus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+</a:t>
            </a:r>
            <a:r>
              <a:rPr lang="fr-FR" sz="3200" b="1" dirty="0" smtClean="0">
                <a:solidFill>
                  <a:srgbClr val="000000"/>
                </a:solidFill>
              </a:rPr>
              <a:t> datif</a:t>
            </a:r>
            <a:endParaRPr lang="fr-FR" sz="4800" b="1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73890" y="5276950"/>
            <a:ext cx="60536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00000"/>
                </a:solidFill>
              </a:rPr>
              <a:t>nouvelle apostrophe  d’ Achille </a:t>
            </a:r>
            <a:endParaRPr lang="fr-FR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1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5006" y="427548"/>
            <a:ext cx="7577842" cy="1380446"/>
          </a:xfrm>
        </p:spPr>
        <p:txBody>
          <a:bodyPr/>
          <a:lstStyle/>
          <a:p>
            <a:pPr marL="0" indent="0"/>
            <a:r>
              <a:rPr lang="fr-FR" sz="4400" i="1" dirty="0">
                <a:solidFill>
                  <a:srgbClr val="008000"/>
                </a:solidFill>
              </a:rPr>
              <a:t>te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3366FF"/>
                </a:solidFill>
              </a:rPr>
              <a:t>Dardana</a:t>
            </a:r>
            <a:r>
              <a:rPr lang="fr-FR" sz="4400" i="1" dirty="0"/>
              <a:t> solum </a:t>
            </a:r>
            <a:r>
              <a:rPr lang="fr-FR" sz="4400" i="1" dirty="0" smtClean="0">
                <a:solidFill>
                  <a:srgbClr val="3366FF"/>
                </a:solidFill>
              </a:rPr>
              <a:t>victa</a:t>
            </a:r>
            <a:r>
              <a:rPr lang="fr-FR" sz="4400" i="1" dirty="0" smtClean="0"/>
              <a:t> </a:t>
            </a:r>
            <a:r>
              <a:rPr lang="fr-FR" sz="4400" i="1" dirty="0">
                <a:solidFill>
                  <a:srgbClr val="FF0000"/>
                </a:solidFill>
              </a:rPr>
              <a:t>tremit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3366FF"/>
                </a:solidFill>
              </a:rPr>
              <a:t>pubes</a:t>
            </a:r>
            <a:endParaRPr lang="fr-FR" sz="4400" dirty="0">
              <a:solidFill>
                <a:srgbClr val="3366FF"/>
              </a:solidFill>
            </a:endParaRPr>
          </a:p>
        </p:txBody>
      </p:sp>
      <p:pic>
        <p:nvPicPr>
          <p:cNvPr id="4" name="Picture 2" descr="http://1.bp.blogspot.com/_fyAv25Oc6o8/S9C7peaN8fI/AAAAAAAAJWA/c7rF9JxfgKM/s1600/img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70646"/>
            <a:ext cx="2544217" cy="3309550"/>
          </a:xfrm>
          <a:prstGeom prst="rect">
            <a:avLst/>
          </a:prstGeom>
          <a:solidFill>
            <a:srgbClr val="FFC000">
              <a:alpha val="18000"/>
            </a:srgbClr>
          </a:solidFill>
        </p:spPr>
      </p:pic>
      <p:sp>
        <p:nvSpPr>
          <p:cNvPr id="5" name="ZoneTexte 4"/>
          <p:cNvSpPr txBox="1"/>
          <p:nvPr/>
        </p:nvSpPr>
        <p:spPr>
          <a:xfrm>
            <a:off x="6599783" y="2085870"/>
            <a:ext cx="25442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Pubes, is, f.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156176" y="5980196"/>
            <a:ext cx="2734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3366FF"/>
                </a:solidFill>
              </a:rPr>
              <a:t>Dérivé français?</a:t>
            </a:r>
            <a:endParaRPr lang="fr-FR" sz="3200" dirty="0">
              <a:solidFill>
                <a:srgbClr val="3366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5279" y="4189678"/>
            <a:ext cx="516671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t</a:t>
            </a:r>
            <a:r>
              <a:rPr lang="fr-FR" sz="2800" b="1" dirty="0" smtClean="0"/>
              <a:t>remo, is, ere, ui : trembler devant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+</a:t>
            </a:r>
            <a:r>
              <a:rPr lang="fr-FR" sz="2800" b="1" dirty="0" smtClean="0"/>
              <a:t> accusatif</a:t>
            </a:r>
            <a:endParaRPr lang="fr-FR" sz="28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638225" y="1549709"/>
            <a:ext cx="365975" cy="90399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281964" y="2453706"/>
            <a:ext cx="22173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seulement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0705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976" y="2487189"/>
            <a:ext cx="8541217" cy="868362"/>
          </a:xfrm>
        </p:spPr>
        <p:txBody>
          <a:bodyPr/>
          <a:lstStyle/>
          <a:p>
            <a:pPr marL="0" indent="0"/>
            <a:r>
              <a:rPr lang="fr-FR" sz="4400" i="1" dirty="0">
                <a:solidFill>
                  <a:srgbClr val="008000"/>
                </a:solidFill>
              </a:rPr>
              <a:t>te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FF0000"/>
                </a:solidFill>
              </a:rPr>
              <a:t>sensit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3366FF"/>
                </a:solidFill>
              </a:rPr>
              <a:t>nostra</a:t>
            </a:r>
            <a:r>
              <a:rPr lang="fr-FR" sz="4400" i="1" dirty="0"/>
              <a:t> </a:t>
            </a:r>
            <a:r>
              <a:rPr lang="fr-FR" sz="4400" i="1" dirty="0">
                <a:solidFill>
                  <a:srgbClr val="3366FF"/>
                </a:solidFill>
              </a:rPr>
              <a:t>senectus</a:t>
            </a:r>
            <a:r>
              <a:rPr lang="fr-FR" sz="4400" i="1" dirty="0"/>
              <a:t> </a:t>
            </a:r>
            <a:r>
              <a:rPr lang="fr-FR" sz="4400" i="1" dirty="0" smtClean="0">
                <a:solidFill>
                  <a:srgbClr val="008000"/>
                </a:solidFill>
              </a:rPr>
              <a:t>crudelem</a:t>
            </a:r>
            <a:r>
              <a:rPr lang="fr-FR" sz="4400" i="1" dirty="0" smtClean="0"/>
              <a:t> </a:t>
            </a:r>
            <a:r>
              <a:rPr lang="fr-FR" sz="4400" i="1" dirty="0"/>
              <a:t>nimium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604883" y="4444379"/>
            <a:ext cx="456392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00"/>
                </a:solidFill>
              </a:rPr>
              <a:t>s</a:t>
            </a:r>
            <a:r>
              <a:rPr lang="fr-FR" sz="3200" b="1" dirty="0" smtClean="0">
                <a:solidFill>
                  <a:srgbClr val="000000"/>
                </a:solidFill>
              </a:rPr>
              <a:t>enectus, utis, f. </a:t>
            </a:r>
            <a:r>
              <a:rPr lang="fr-FR" sz="2800" b="1" dirty="0" smtClean="0">
                <a:solidFill>
                  <a:srgbClr val="000000"/>
                </a:solidFill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</a:rPr>
              <a:t>≠</a:t>
            </a:r>
            <a:r>
              <a:rPr lang="fr-FR" sz="4800" b="1" dirty="0" smtClean="0">
                <a:solidFill>
                  <a:srgbClr val="000000"/>
                </a:solidFill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</a:rPr>
              <a:t>pubes</a:t>
            </a:r>
          </a:p>
        </p:txBody>
      </p:sp>
      <p:cxnSp>
        <p:nvCxnSpPr>
          <p:cNvPr id="7" name="Connecteur droit avec flèche 6"/>
          <p:cNvCxnSpPr>
            <a:endCxn id="9" idx="2"/>
          </p:cNvCxnSpPr>
          <p:nvPr/>
        </p:nvCxnSpPr>
        <p:spPr>
          <a:xfrm flipH="1" flipV="1">
            <a:off x="7626280" y="1531820"/>
            <a:ext cx="317536" cy="12232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45367" y="947044"/>
            <a:ext cx="25618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excessivement</a:t>
            </a:r>
            <a:endParaRPr lang="fr-FR" sz="32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593069" y="1635804"/>
            <a:ext cx="516671" cy="11192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65976" y="947044"/>
            <a:ext cx="44132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s</a:t>
            </a:r>
            <a:r>
              <a:rPr lang="fr-FR" sz="2800" b="1" dirty="0" smtClean="0"/>
              <a:t>entio, is, ire, </a:t>
            </a:r>
            <a:r>
              <a:rPr lang="fr-FR" sz="2800" b="1" dirty="0" smtClean="0">
                <a:solidFill>
                  <a:srgbClr val="FF0000"/>
                </a:solidFill>
              </a:rPr>
              <a:t>sensi</a:t>
            </a:r>
            <a:r>
              <a:rPr lang="fr-FR" sz="2800" b="1" dirty="0" smtClean="0"/>
              <a:t>, sensum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04208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3649" y="2939127"/>
            <a:ext cx="8740351" cy="868362"/>
          </a:xfrm>
        </p:spPr>
        <p:txBody>
          <a:bodyPr/>
          <a:lstStyle/>
          <a:p>
            <a:pPr marL="0" indent="0" algn="l"/>
            <a:r>
              <a:rPr lang="fr-FR" sz="4000" i="1" dirty="0"/>
              <a:t>O Graiae gentis fortissime Achilles</a:t>
            </a:r>
            <a:r>
              <a:rPr lang="fr-FR" sz="4000" i="1" dirty="0" smtClean="0"/>
              <a:t>, </a:t>
            </a:r>
            <a:br>
              <a:rPr lang="fr-FR" sz="4000" i="1" dirty="0" smtClean="0"/>
            </a:br>
            <a:r>
              <a:rPr lang="fr-FR" sz="4000" i="1" dirty="0" smtClean="0"/>
              <a:t>o </a:t>
            </a:r>
            <a:r>
              <a:rPr lang="fr-FR" sz="4000" i="1" dirty="0"/>
              <a:t>regnis inimice meis, </a:t>
            </a:r>
            <a:r>
              <a:rPr lang="fr-FR" sz="4000" i="1" dirty="0" smtClean="0"/>
              <a:t/>
            </a:r>
            <a:br>
              <a:rPr lang="fr-FR" sz="4000" i="1" dirty="0" smtClean="0"/>
            </a:br>
            <a:r>
              <a:rPr lang="fr-FR" sz="4000" i="1" dirty="0" smtClean="0"/>
              <a:t>te </a:t>
            </a:r>
            <a:r>
              <a:rPr lang="fr-FR" sz="4000" i="1" dirty="0"/>
              <a:t>Dardana </a:t>
            </a:r>
            <a:r>
              <a:rPr lang="fr-FR" sz="4000" i="1" dirty="0" smtClean="0"/>
              <a:t>solum victa </a:t>
            </a:r>
            <a:r>
              <a:rPr lang="fr-FR" sz="4000" i="1" dirty="0"/>
              <a:t>tremit pubes, </a:t>
            </a:r>
            <a:r>
              <a:rPr lang="fr-FR" sz="4000" i="1" dirty="0" smtClean="0"/>
              <a:t/>
            </a:r>
            <a:br>
              <a:rPr lang="fr-FR" sz="4000" i="1" dirty="0" smtClean="0"/>
            </a:br>
            <a:r>
              <a:rPr lang="fr-FR" sz="4000" i="1" dirty="0" smtClean="0"/>
              <a:t>te </a:t>
            </a:r>
            <a:r>
              <a:rPr lang="fr-FR" sz="4000" i="1" dirty="0"/>
              <a:t>sensit nostra senectus </a:t>
            </a:r>
            <a:r>
              <a:rPr lang="fr-FR" sz="4000" i="1" dirty="0" smtClean="0"/>
              <a:t>crudelem </a:t>
            </a:r>
            <a:r>
              <a:rPr lang="fr-FR" sz="4000" i="1" dirty="0"/>
              <a:t>nimium.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3379888" y="602664"/>
            <a:ext cx="299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Reprenons: 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2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59234"/>
            <a:ext cx="7313613" cy="868362"/>
          </a:xfrm>
        </p:spPr>
        <p:txBody>
          <a:bodyPr/>
          <a:lstStyle/>
          <a:p>
            <a:r>
              <a:rPr lang="fr-FR" sz="4800" i="1" dirty="0"/>
              <a:t>Nunc </a:t>
            </a:r>
            <a:r>
              <a:rPr lang="fr-FR" sz="4800" i="1" dirty="0">
                <a:solidFill>
                  <a:srgbClr val="FF0000"/>
                </a:solidFill>
              </a:rPr>
              <a:t>sis</a:t>
            </a:r>
            <a:r>
              <a:rPr lang="fr-FR" sz="4800" i="1" dirty="0"/>
              <a:t> </a:t>
            </a:r>
            <a:r>
              <a:rPr lang="fr-FR" sz="4800" i="1" dirty="0" smtClean="0">
                <a:solidFill>
                  <a:srgbClr val="3366FF"/>
                </a:solidFill>
              </a:rPr>
              <a:t>mitissimus</a:t>
            </a:r>
            <a:r>
              <a:rPr lang="fr-FR" sz="4800" i="1" dirty="0" smtClean="0"/>
              <a:t> </a:t>
            </a:r>
            <a:r>
              <a:rPr lang="fr-FR" sz="4800" i="1" dirty="0" smtClean="0">
                <a:solidFill>
                  <a:srgbClr val="FF0000"/>
                </a:solidFill>
              </a:rPr>
              <a:t>oro</a:t>
            </a:r>
            <a:r>
              <a:rPr lang="fr-FR" sz="4800" i="1" dirty="0" smtClean="0">
                <a:solidFill>
                  <a:srgbClr val="000000"/>
                </a:solidFill>
              </a:rPr>
              <a:t>,</a:t>
            </a:r>
            <a:r>
              <a:rPr lang="fr-FR" sz="4800" i="1" dirty="0" smtClean="0">
                <a:solidFill>
                  <a:srgbClr val="FF0000"/>
                </a:solidFill>
              </a:rPr>
              <a:t> 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781307" y="2727596"/>
            <a:ext cx="0" cy="845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884746" y="3766655"/>
            <a:ext cx="56618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o</a:t>
            </a:r>
            <a:r>
              <a:rPr lang="fr-FR" sz="2800" b="1" dirty="0" smtClean="0"/>
              <a:t>ro, as, are, avi, atum: prier, solliciter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+</a:t>
            </a:r>
            <a:r>
              <a:rPr lang="fr-FR" sz="2800" b="1" dirty="0" smtClean="0"/>
              <a:t> subjonctif présent </a:t>
            </a:r>
            <a:endParaRPr lang="fr-FR" sz="2800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2884746" y="1512285"/>
            <a:ext cx="473615" cy="5109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79863" y="882473"/>
            <a:ext cx="52097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Subjonctif présent de sum, es, esse</a:t>
            </a:r>
            <a:endParaRPr lang="fr-FR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6671" y="5660742"/>
            <a:ext cx="23680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Mitis, e: doux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20776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537</TotalTime>
  <Words>629</Words>
  <Application>Microsoft Macintosh PowerPoint</Application>
  <PresentationFormat>Présentation à l'écran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Encrier</vt:lpstr>
      <vt:lpstr>Traduction accompagnée</vt:lpstr>
      <vt:lpstr>Présentation PowerPoint</vt:lpstr>
      <vt:lpstr>Présentation PowerPoint</vt:lpstr>
      <vt:lpstr>O Graiae gentis fortissime Achilles</vt:lpstr>
      <vt:lpstr>o regnis inimice meis</vt:lpstr>
      <vt:lpstr>te Dardana solum victa tremit pubes</vt:lpstr>
      <vt:lpstr>te sensit nostra senectus crudelem nimium</vt:lpstr>
      <vt:lpstr>O Graiae gentis fortissime Achilles,  o regnis inimice meis,  te Dardana solum victa tremit pubes,  te sensit nostra senectus crudelem nimium.</vt:lpstr>
      <vt:lpstr>Nunc sis mitissimus oro,  </vt:lpstr>
      <vt:lpstr>et patris afflicti genibus miserere precantis</vt:lpstr>
      <vt:lpstr>donaque quae porto miseri pro corpore nati accipias; </vt:lpstr>
      <vt:lpstr>Nunc sis mitissimus oro  et patris afflicti genibus miserere precantis  donaque quae porto miseri pro corpore nati  accipias;</vt:lpstr>
      <vt:lpstr>si nec precibus nec flecteris auro</vt:lpstr>
      <vt:lpstr>in senis extremis tua dextera saeviat annis.  </vt:lpstr>
      <vt:lpstr>saltem saeva pater comitabor funera nati!  </vt:lpstr>
      <vt:lpstr>si nec precibus nec flecteris auro,  in senis extremis tua dextera saeviat annis saltem saeva pater comitabor funera nati!    </vt:lpstr>
      <vt:lpstr>Nec vitam mihi nec magnos *concedere* honores</vt:lpstr>
      <vt:lpstr>sed funus crudele meum! </vt:lpstr>
      <vt:lpstr>Miserere parentis </vt:lpstr>
      <vt:lpstr>et pater esse meo mitis de corpore disce.  </vt:lpstr>
      <vt:lpstr>Nec vitam mihi nec magnos *concedere* honores,  sed funus crudele meum! Miserere parentis  Et pater esse meo mitis de corpore disce</vt:lpstr>
      <vt:lpstr>Hectoris interitu vicisti Dardana regna, </vt:lpstr>
      <vt:lpstr>vicisti Priamum:</vt:lpstr>
      <vt:lpstr>sortis reminiscere victor humanae</vt:lpstr>
      <vt:lpstr>variosque ducum tu respice casus.</vt:lpstr>
      <vt:lpstr>Hectoris interitu vicisti Dardana regna, vicisti Priamum: sortis reminiscere victor  humanae variosque ducum tu respice casus.</vt:lpstr>
      <vt:lpstr>Vous pouvez maintenant relire tout le texte: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Traduction accompagnée</dc:title>
  <dc:creator>Karine Fournier</dc:creator>
  <cp:lastModifiedBy>Karine Fournier</cp:lastModifiedBy>
  <cp:revision>28</cp:revision>
  <dcterms:created xsi:type="dcterms:W3CDTF">2019-04-24T16:06:08Z</dcterms:created>
  <dcterms:modified xsi:type="dcterms:W3CDTF">2019-06-03T09:02:23Z</dcterms:modified>
</cp:coreProperties>
</file>